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1DB"/>
    <a:srgbClr val="8DE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07D6C8-3E8D-43C2-96DE-429BD9EBFB67}" type="datetimeFigureOut">
              <a:rPr lang="ru-RU" smtClean="0"/>
              <a:t>19.08.2019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A9531C-3112-4A81-AF36-DE3ED2C66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304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9531C-3112-4A81-AF36-DE3ED2C6629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45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BEE6E-CFF3-413B-95BE-51C283BFFCA5}" type="datetime1">
              <a:rPr lang="ru-RU" smtClean="0"/>
              <a:t>19.08.2019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63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33635-8346-4CE5-85B0-47659E64BB6A}" type="datetime1">
              <a:rPr lang="ru-RU" smtClean="0"/>
              <a:t>19.08.2019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67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6DD76-5806-4345-8C54-A44DA8B355A7}" type="datetime1">
              <a:rPr lang="ru-RU" smtClean="0"/>
              <a:t>19.08.2019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6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72B89-567E-4C9A-8DA5-03DD9CAE482A}" type="datetime1">
              <a:rPr lang="ru-RU" smtClean="0"/>
              <a:t>19.08.2019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181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1FD2-C7A7-40C7-B2DE-D13DD3F1197B}" type="datetime1">
              <a:rPr lang="ru-RU" smtClean="0"/>
              <a:t>19.08.2019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85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C54B6-A58E-4F3D-BD55-D67D878026C8}" type="datetime1">
              <a:rPr lang="ru-RU" smtClean="0"/>
              <a:t>19.08.2019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016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68AE1-3205-40D8-88CA-7361F2776BE1}" type="datetime1">
              <a:rPr lang="ru-RU" smtClean="0"/>
              <a:t>19.08.2019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355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04327-8151-43A6-9C69-385173B83C5F}" type="datetime1">
              <a:rPr lang="ru-RU" smtClean="0"/>
              <a:t>19.08.2019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806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5EBF-2919-49EF-9484-3A6EAB93D9D6}" type="datetime1">
              <a:rPr lang="ru-RU" smtClean="0"/>
              <a:t>19.08.2019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61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ED247-3948-4B7F-9730-8114EE684778}" type="datetime1">
              <a:rPr lang="ru-RU" smtClean="0"/>
              <a:t>19.08.2019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460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0D0BE-C532-4044-BA06-D1B5C3B94858}" type="datetime1">
              <a:rPr lang="ru-RU" smtClean="0"/>
              <a:t>19.08.2019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682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9ADDE-31DF-4222-8400-7D7C37898623}" type="datetime1">
              <a:rPr lang="ru-RU" smtClean="0"/>
              <a:t>19.08.2019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0EF1D-77B9-401C-9F84-DE93ACA5FB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839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5.jpeg"/><Relationship Id="rId2" Type="http://schemas.openxmlformats.org/officeDocument/2006/relationships/image" Target="../media/image1.jpeg"/><Relationship Id="rId16" Type="http://schemas.microsoft.com/office/2007/relationships/hdphoto" Target="../media/hdphoto1.wdp"/><Relationship Id="rId20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eg"/><Relationship Id="rId5" Type="http://schemas.openxmlformats.org/officeDocument/2006/relationships/image" Target="../media/image4.jp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19" Type="http://schemas.openxmlformats.org/officeDocument/2006/relationships/image" Target="../media/image17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91675" y="1624147"/>
            <a:ext cx="3238130" cy="2312629"/>
          </a:xfrm>
          <a:solidFill>
            <a:srgbClr val="A9D1DB"/>
          </a:solidFill>
          <a:ln>
            <a:noFill/>
          </a:ln>
        </p:spPr>
        <p:txBody>
          <a:bodyPr>
            <a:noAutofit/>
          </a:bodyPr>
          <a:lstStyle/>
          <a:p>
            <a: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Проект </a:t>
            </a:r>
            <a:b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«</a:t>
            </a:r>
            <a:r>
              <a:rPr lang="ru-RU" sz="32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Капитал молодого специалиста</a:t>
            </a:r>
            <a: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»</a:t>
            </a:r>
            <a:br>
              <a:rPr lang="ru-RU" sz="32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</a:br>
            <a:endParaRPr lang="ru-RU" sz="3200" b="1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174894" cy="17360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284" y="3917497"/>
            <a:ext cx="1635340" cy="20364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934670"/>
            <a:ext cx="9144000" cy="923330"/>
          </a:xfrm>
          <a:prstGeom prst="rect">
            <a:avLst/>
          </a:prstGeom>
          <a:solidFill>
            <a:srgbClr val="8DE3E7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ДЕПАРТАМЕНТ ЗАНЯТОСТИ НАСЕЛЕНИЯ ЯНАО</a:t>
            </a:r>
          </a:p>
          <a:p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867" y="5989185"/>
            <a:ext cx="868815" cy="8688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5167"/>
            <a:ext cx="2679337" cy="20095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847" y="-3580"/>
            <a:ext cx="3172793" cy="16277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439" y="3930617"/>
            <a:ext cx="1138084" cy="19963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640" y="1612537"/>
            <a:ext cx="1687708" cy="2316465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2102853" y="0"/>
            <a:ext cx="1245880" cy="1624149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238731" y="3923853"/>
            <a:ext cx="1135019" cy="2018592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88" y="1631622"/>
            <a:ext cx="1256977" cy="2306469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0" y="1624149"/>
            <a:ext cx="2102853" cy="2301018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352704" y="3897091"/>
            <a:ext cx="1210579" cy="2029908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42" y="3930618"/>
            <a:ext cx="1219642" cy="801011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7181177" y="3917495"/>
            <a:ext cx="1962824" cy="2009503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177348" y="1624146"/>
            <a:ext cx="966652" cy="2306471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3917492"/>
            <a:ext cx="966651" cy="201717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079" y="3837"/>
            <a:ext cx="1240922" cy="162414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8438" y="154730"/>
            <a:ext cx="1203041" cy="12030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302" y="4543186"/>
            <a:ext cx="889369" cy="88936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5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6505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006" y="4567876"/>
            <a:ext cx="1436914" cy="1436914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56" y="2046514"/>
            <a:ext cx="1405721" cy="1405721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8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134" y="4606564"/>
            <a:ext cx="907309" cy="90730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022" y="2451660"/>
            <a:ext cx="540660" cy="595427"/>
          </a:xfrm>
          <a:prstGeom prst="rect">
            <a:avLst/>
          </a:prstGeom>
        </p:spPr>
      </p:pic>
      <p:sp>
        <p:nvSpPr>
          <p:cNvPr id="35" name="Заголовок 1"/>
          <p:cNvSpPr txBox="1">
            <a:spLocks/>
          </p:cNvSpPr>
          <p:nvPr/>
        </p:nvSpPr>
        <p:spPr>
          <a:xfrm>
            <a:off x="6489639" y="0"/>
            <a:ext cx="1413439" cy="1631622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700" y="313415"/>
            <a:ext cx="1037204" cy="790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4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Font typeface="+mj-lt"/>
              <a:buAutoNum type="arabicPeriod"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328" y="372625"/>
            <a:ext cx="7886700" cy="5754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Проект «Капитал молодого специалиста»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5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933937" y="1092488"/>
            <a:ext cx="7671344" cy="47678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ЦЕЛЬ </a:t>
            </a: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- трудоустройство выпускников, проживающих на Ямале и </a:t>
            </a:r>
            <a:r>
              <a:rPr lang="ru-RU" sz="20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получивших специальность, востребованную на </a:t>
            </a: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региональном рынке труда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СОДЕРЖАНИЕ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выпускнику выдается сертификат, подтверждающий право на получение государственной поддержки в размере 25 800 рублей, увеличенном на страховые взносы в государственные внебюджетные фонды</a:t>
            </a:r>
          </a:p>
          <a:p>
            <a:pPr marL="0" indent="0" algn="just">
              <a:buNone/>
            </a:pPr>
            <a:r>
              <a:rPr lang="ru-RU" sz="20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работодатель принимает на работу выпускника, имеющего сертификат на </a:t>
            </a:r>
            <a:r>
              <a:rPr lang="ru-RU" sz="20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постоянное рабочее место, без испытательного </a:t>
            </a:r>
            <a:r>
              <a:rPr lang="ru-RU" sz="20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срока </a:t>
            </a:r>
            <a:endParaRPr lang="ru-RU" sz="2000" b="1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i="1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i="1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i="1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За период 2012-2018 годов участниками проекта стали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149 выпускников</a:t>
            </a:r>
            <a:endParaRPr lang="ru-RU" sz="2000" b="1" i="1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61" y="2501840"/>
            <a:ext cx="625334" cy="4763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99" y="3704683"/>
            <a:ext cx="625334" cy="476382"/>
          </a:xfrm>
          <a:prstGeom prst="rect">
            <a:avLst/>
          </a:prstGeom>
        </p:spPr>
      </p:pic>
      <p:cxnSp>
        <p:nvCxnSpPr>
          <p:cNvPr id="23" name="Прямая соединительная линия 22"/>
          <p:cNvCxnSpPr/>
          <p:nvPr/>
        </p:nvCxnSpPr>
        <p:spPr>
          <a:xfrm>
            <a:off x="1120578" y="5212274"/>
            <a:ext cx="750245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03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Font typeface="+mj-lt"/>
              <a:buAutoNum type="arabicPeriod"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81282"/>
            <a:ext cx="7886700" cy="575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Получить сертификат «Капитал молодого специалиста»  могут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выпускники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: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5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628650" y="1260073"/>
            <a:ext cx="7886700" cy="47678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1.</a:t>
            </a: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проживающие на Ямале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2.</a:t>
            </a:r>
            <a:r>
              <a:rPr lang="ru-RU" sz="20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получившие среднее профессиональное или высшее образование по востребованным на рынке труда Ямала профессиям и специальностям (в том числе смежным)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3.</a:t>
            </a:r>
            <a:r>
              <a:rPr lang="ru-RU" sz="20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 течение года </a:t>
            </a: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 даты выдачи документа о соответствующем  уровне образования</a:t>
            </a:r>
          </a:p>
          <a:p>
            <a:pPr marL="0" indent="0" algn="just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4.</a:t>
            </a:r>
            <a:r>
              <a:rPr lang="ru-RU" sz="2000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в течение года </a:t>
            </a:r>
            <a:r>
              <a:rPr lang="ru-RU" sz="20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после увольнения с военной службы </a:t>
            </a:r>
            <a:r>
              <a:rPr lang="ru-RU" sz="2000" i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</a:t>
            </a:r>
            <a:r>
              <a:rPr lang="ru-RU" sz="1800" i="1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призванные по окончании профессиональной образовательной организации и образовательной организации высшего образования для прохождения военной службы</a:t>
            </a:r>
            <a:r>
              <a:rPr lang="ru-RU" sz="1800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)</a:t>
            </a:r>
            <a:endParaRPr lang="ru-RU" sz="2000" i="1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5.</a:t>
            </a: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не имеющие стажа работы по полученной специальности </a:t>
            </a:r>
            <a:r>
              <a:rPr lang="ru-RU" sz="1800" i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(период участия во временных работах по направлению ЦЗН, а также период работы до окончания профессиональной образовательной организации и образовательной организации высшего образования не учитывается)</a:t>
            </a:r>
            <a:endParaRPr lang="ru-RU" sz="2000" i="1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6.</a:t>
            </a:r>
            <a:r>
              <a:rPr lang="ru-RU" sz="2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зарегистрированные в целях поиска подходящей работы либо признанные в установленном порядке безработными</a:t>
            </a:r>
          </a:p>
          <a:p>
            <a:pPr marL="0" indent="0" algn="just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6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865936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Font typeface="+mj-lt"/>
              <a:buAutoNum type="arabicPeriod"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12737"/>
            <a:ext cx="7886700" cy="5754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Перечень профессий и специальностей, востребованных на рынке труда Ямала, дающих право на получение сертификата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5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520700" y="803996"/>
            <a:ext cx="3521891" cy="464064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Бетонщик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Бурильщик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(помощник бурильщика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3.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Изолировщик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4.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Инженер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5.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Каменщик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6.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Маляр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7.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Мастер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(в сферах: добыча полезных ископаемых, обрабатывающие производства, производство и распределение электроэнергии, газа и воды, строительство, транспорт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8.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Машинист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(различных категорий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9.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Механик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10.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Монтажник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(различных категорий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11.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Наладчик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различных направлений (технологического, промышленного, аппаратного и программного оборудования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)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12.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Облицовщик-плиточник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13.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Оператор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(моторист) по цементажу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скважин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14.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Оператор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 добыче нефти и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газа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15.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Оператор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технологических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установок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16.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Пекарь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4</a:t>
            </a:fld>
            <a:endParaRPr lang="ru-RU"/>
          </a:p>
        </p:txBody>
      </p:sp>
      <p:sp>
        <p:nvSpPr>
          <p:cNvPr id="9" name="Объект 15"/>
          <p:cNvSpPr txBox="1">
            <a:spLocks/>
          </p:cNvSpPr>
          <p:nvPr/>
        </p:nvSpPr>
        <p:spPr>
          <a:xfrm>
            <a:off x="4572000" y="803995"/>
            <a:ext cx="3803106" cy="46406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17.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Плотник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18.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Повар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19.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Сварщик (различных категорий)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20.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Слесарь (различных категорий)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21.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Специалист </a:t>
            </a:r>
            <a:r>
              <a:rPr lang="ru-RU" sz="1400" dirty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(различных категорий)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22</a:t>
            </a: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Судоводитель – помощник механика судов речного флота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23.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Техник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24.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Техник по наладке и испытаниям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25.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Техник по бурению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26.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Технолог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27.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Техник-технолог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28.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Токарь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29.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Фрезеровщик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30.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Швея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31. 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Штукатур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32.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Электромонтер (различных направлений)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33.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Медицинская сестра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400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34.</a:t>
            </a: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 Зоотехник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36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A9D1DB"/>
          </a:solidFill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buFont typeface="+mj-lt"/>
              <a:buAutoNum type="arabicPeriod"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328" y="372625"/>
            <a:ext cx="7886700" cy="5754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Arial" panose="020B0604020202020204" pitchFamily="34" charset="0"/>
              </a:rPr>
              <a:t>Проект «Капитал молодого специалиста»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Arial" panose="020B0604020202020204" pitchFamily="34" charset="0"/>
            </a:endParaRPr>
          </a:p>
        </p:txBody>
      </p:sp>
      <p:sp>
        <p:nvSpPr>
          <p:cNvPr id="5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157194"/>
            <a:ext cx="7886700" cy="493297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ПРИГЛАШАЕМ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в</a:t>
            </a:r>
            <a:r>
              <a:rPr lang="ru-RU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ыпускников к участию в проекте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C0000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«Капитал молодого специалиста»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C0000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Подробную информацию об участии в проекте можно получить </a:t>
            </a:r>
            <a:r>
              <a:rPr lang="ru-RU" sz="24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по телефону в г. Салехарде </a:t>
            </a:r>
            <a:r>
              <a:rPr lang="ru-RU" sz="24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4-38-21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С адресами и контактными данными ЦЗН можно ознакомиться: 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http</a:t>
            </a:r>
            <a:r>
              <a:rPr lang="en-US" sz="24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://</a:t>
            </a:r>
            <a:r>
              <a:rPr lang="en-US" sz="24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rabota.yanao.ru/czn/index</a:t>
            </a:r>
            <a:r>
              <a:rPr lang="ru-RU" sz="2400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 </a:t>
            </a:r>
            <a:endParaRPr lang="ru-RU" sz="2400" dirty="0" smtClean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0EF1D-77B9-401C-9F84-DE93ACA5FB5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8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1359</TotalTime>
  <Words>462</Words>
  <Application>Microsoft Office PowerPoint</Application>
  <PresentationFormat>Экран (4:3)</PresentationFormat>
  <Paragraphs>75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PT Astra Serif</vt:lpstr>
      <vt:lpstr>Тема Office</vt:lpstr>
      <vt:lpstr>       Проект  «Капитал молодого специалиста» </vt:lpstr>
      <vt:lpstr>Проект «Капитал молодого специалиста»</vt:lpstr>
      <vt:lpstr>Получить сертификат «Капитал молодого специалиста»  могут выпускники:</vt:lpstr>
      <vt:lpstr>Перечень профессий и специальностей, востребованных на рынке труда Ямала, дающих право на получение сертификата</vt:lpstr>
      <vt:lpstr>Проект «Капитал молодого специалиста»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«Капитал молодого специалиста»</dc:title>
  <dc:creator>Омельченко</dc:creator>
  <cp:lastModifiedBy>Омельченко</cp:lastModifiedBy>
  <cp:revision>94</cp:revision>
  <cp:lastPrinted>2018-11-30T12:04:08Z</cp:lastPrinted>
  <dcterms:created xsi:type="dcterms:W3CDTF">2018-11-27T10:46:32Z</dcterms:created>
  <dcterms:modified xsi:type="dcterms:W3CDTF">2019-08-19T10:33:44Z</dcterms:modified>
</cp:coreProperties>
</file>